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7" r:id="rId2"/>
    <p:sldId id="270" r:id="rId3"/>
    <p:sldId id="259" r:id="rId4"/>
    <p:sldId id="261" r:id="rId5"/>
    <p:sldId id="262" r:id="rId6"/>
    <p:sldId id="260" r:id="rId7"/>
    <p:sldId id="266" r:id="rId8"/>
    <p:sldId id="271" r:id="rId9"/>
    <p:sldId id="263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>
        <p:scale>
          <a:sx n="87" d="100"/>
          <a:sy n="87" d="100"/>
        </p:scale>
        <p:origin x="480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2290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232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7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C51F17E-D435-4111-BDCE-189C78ADEAA1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252B1DE-0B62-420F-8BBD-C1B2DA669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568" y="0"/>
            <a:ext cx="10435536" cy="2919851"/>
          </a:xfrm>
        </p:spPr>
        <p:txBody>
          <a:bodyPr>
            <a:noAutofit/>
          </a:bodyPr>
          <a:lstStyle/>
          <a:p>
            <a:r>
              <a:rPr lang="en-US" sz="7200" dirty="0" smtClean="0"/>
              <a:t>Career Track for</a:t>
            </a:r>
            <a:br>
              <a:rPr lang="en-US" sz="7200" dirty="0" smtClean="0"/>
            </a:br>
            <a:r>
              <a:rPr lang="en-US" sz="7200" dirty="0" smtClean="0"/>
              <a:t>Fixed-Term Faculty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651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226" y="1864216"/>
            <a:ext cx="9220493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Denial of Promotion to L3 is more complicated,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	but it cannot be arbitrary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Academic units may set higher standards for L3,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	but these must be explicit and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Promotion </a:t>
            </a:r>
            <a:r>
              <a:rPr lang="en-US" sz="2800" dirty="0"/>
              <a:t>is not automatic; it can be denied </a:t>
            </a:r>
            <a:r>
              <a:rPr lang="en-US" sz="2800" dirty="0" smtClean="0"/>
              <a:t>repeatedly,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	but </a:t>
            </a:r>
            <a:r>
              <a:rPr lang="en-US" sz="2800" i="1" dirty="0">
                <a:solidFill>
                  <a:srgbClr val="FF0000"/>
                </a:solidFill>
              </a:rPr>
              <a:t>one may not be kept L2 indefinitely at CMU’s </a:t>
            </a:r>
            <a:r>
              <a:rPr lang="en-US" sz="2800" i="1" dirty="0" smtClean="0">
                <a:solidFill>
                  <a:srgbClr val="FF0000"/>
                </a:solidFill>
              </a:rPr>
              <a:t>will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You should be made aware what you need to do to advance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48795" y="655187"/>
            <a:ext cx="10319957" cy="819338"/>
          </a:xfrm>
        </p:spPr>
        <p:txBody>
          <a:bodyPr>
            <a:noAutofit/>
          </a:bodyPr>
          <a:lstStyle/>
          <a:p>
            <a:r>
              <a:rPr lang="en-US" dirty="0" smtClean="0"/>
              <a:t>Lecturer 3 — What to Watch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486" y="364981"/>
            <a:ext cx="11307926" cy="1187669"/>
          </a:xfrm>
        </p:spPr>
        <p:txBody>
          <a:bodyPr>
            <a:noAutofit/>
          </a:bodyPr>
          <a:lstStyle/>
          <a:p>
            <a:r>
              <a:rPr lang="en-US" sz="7200" dirty="0" smtClean="0"/>
              <a:t>Rank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1255327" y="1636601"/>
            <a:ext cx="94879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Lecturer 1</a:t>
            </a:r>
          </a:p>
          <a:p>
            <a:r>
              <a:rPr lang="en-US" sz="3200" dirty="0"/>
              <a:t>	</a:t>
            </a:r>
            <a:r>
              <a:rPr lang="en-US" sz="2400" dirty="0" smtClean="0"/>
              <a:t>— Initial rank; can be bypassed at discretion of dean </a:t>
            </a:r>
          </a:p>
          <a:p>
            <a:endParaRPr lang="en-US" sz="2400" dirty="0" smtClean="0"/>
          </a:p>
          <a:p>
            <a:r>
              <a:rPr lang="en-US" sz="3200" dirty="0" smtClean="0"/>
              <a:t>Lecturer 2</a:t>
            </a:r>
          </a:p>
          <a:p>
            <a:r>
              <a:rPr lang="en-US" sz="3200" dirty="0"/>
              <a:t>	</a:t>
            </a:r>
            <a:r>
              <a:rPr lang="en-US" sz="2400" dirty="0" smtClean="0"/>
              <a:t>— Must be half-time or greater each successive semester to qualify</a:t>
            </a:r>
          </a:p>
          <a:p>
            <a:endParaRPr lang="en-US" sz="2400" dirty="0" smtClean="0"/>
          </a:p>
          <a:p>
            <a:r>
              <a:rPr lang="en-US" sz="3200" dirty="0" smtClean="0"/>
              <a:t>Lecturer 3</a:t>
            </a:r>
          </a:p>
          <a:p>
            <a:r>
              <a:rPr lang="en-US" sz="3200" dirty="0"/>
              <a:t>	</a:t>
            </a:r>
            <a:r>
              <a:rPr lang="en-US" sz="2400" dirty="0" smtClean="0"/>
              <a:t>— Must be 3/4-time or greater each successive semester to qualify</a:t>
            </a:r>
          </a:p>
        </p:txBody>
      </p:sp>
    </p:spTree>
    <p:extLst>
      <p:ext uri="{BB962C8B-B14F-4D97-AF65-F5344CB8AC3E}">
        <p14:creationId xmlns:p14="http://schemas.microsoft.com/office/powerpoint/2010/main" val="22949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243" y="182786"/>
            <a:ext cx="9144000" cy="1187669"/>
          </a:xfrm>
        </p:spPr>
        <p:txBody>
          <a:bodyPr>
            <a:normAutofit/>
          </a:bodyPr>
          <a:lstStyle/>
          <a:p>
            <a:pPr algn="l"/>
            <a:r>
              <a:rPr lang="en-US" sz="7200" dirty="0" smtClean="0"/>
              <a:t>Contract Length</a:t>
            </a:r>
            <a:endParaRPr lang="en-US" sz="7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921166" y="3473669"/>
            <a:ext cx="773907" cy="2219349"/>
            <a:chOff x="921166" y="3473669"/>
            <a:chExt cx="773907" cy="2219349"/>
          </a:xfrm>
        </p:grpSpPr>
        <p:pic>
          <p:nvPicPr>
            <p:cNvPr id="2050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921166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931287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1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85737" y="3473669"/>
            <a:ext cx="773907" cy="2219349"/>
            <a:chOff x="1785737" y="3473669"/>
            <a:chExt cx="773907" cy="2219349"/>
          </a:xfrm>
        </p:grpSpPr>
        <p:sp>
          <p:nvSpPr>
            <p:cNvPr id="12" name="Rectangle 11"/>
            <p:cNvSpPr/>
            <p:nvPr/>
          </p:nvSpPr>
          <p:spPr>
            <a:xfrm>
              <a:off x="1795858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2</a:t>
              </a:r>
              <a:endParaRPr lang="en-US" dirty="0"/>
            </a:p>
          </p:txBody>
        </p:sp>
        <p:pic>
          <p:nvPicPr>
            <p:cNvPr id="24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1785737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2650308" y="3473669"/>
            <a:ext cx="773907" cy="2219349"/>
            <a:chOff x="2650308" y="3473669"/>
            <a:chExt cx="773907" cy="2219349"/>
          </a:xfrm>
        </p:grpSpPr>
        <p:sp>
          <p:nvSpPr>
            <p:cNvPr id="13" name="Rectangle 12"/>
            <p:cNvSpPr/>
            <p:nvPr/>
          </p:nvSpPr>
          <p:spPr>
            <a:xfrm>
              <a:off x="2660429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3</a:t>
              </a:r>
              <a:endParaRPr lang="en-US" dirty="0"/>
            </a:p>
          </p:txBody>
        </p:sp>
        <p:pic>
          <p:nvPicPr>
            <p:cNvPr id="25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2650308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3514879" y="3473669"/>
            <a:ext cx="773907" cy="2219349"/>
            <a:chOff x="3514879" y="3473669"/>
            <a:chExt cx="773907" cy="2219349"/>
          </a:xfrm>
        </p:grpSpPr>
        <p:sp>
          <p:nvSpPr>
            <p:cNvPr id="14" name="Rectangle 13"/>
            <p:cNvSpPr/>
            <p:nvPr/>
          </p:nvSpPr>
          <p:spPr>
            <a:xfrm>
              <a:off x="3525000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4</a:t>
              </a:r>
              <a:endParaRPr lang="en-US" dirty="0"/>
            </a:p>
          </p:txBody>
        </p:sp>
        <p:pic>
          <p:nvPicPr>
            <p:cNvPr id="26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3514879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4379450" y="2411700"/>
            <a:ext cx="1628360" cy="3281318"/>
            <a:chOff x="4379450" y="2411700"/>
            <a:chExt cx="1628360" cy="3281318"/>
          </a:xfrm>
        </p:grpSpPr>
        <p:sp>
          <p:nvSpPr>
            <p:cNvPr id="15" name="Rectangle 14"/>
            <p:cNvSpPr/>
            <p:nvPr/>
          </p:nvSpPr>
          <p:spPr>
            <a:xfrm>
              <a:off x="4389571" y="4731158"/>
              <a:ext cx="806396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5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95968" y="4731158"/>
              <a:ext cx="811842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6</a:t>
              </a:r>
              <a:endParaRPr lang="en-US" dirty="0"/>
            </a:p>
          </p:txBody>
        </p:sp>
        <p:pic>
          <p:nvPicPr>
            <p:cNvPr id="27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4379450" y="2411700"/>
              <a:ext cx="1628360" cy="202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118713" y="1349736"/>
            <a:ext cx="2482809" cy="4343282"/>
            <a:chOff x="6118713" y="1349736"/>
            <a:chExt cx="2482809" cy="4343282"/>
          </a:xfrm>
        </p:grpSpPr>
        <p:sp>
          <p:nvSpPr>
            <p:cNvPr id="17" name="Rectangle 16"/>
            <p:cNvSpPr/>
            <p:nvPr/>
          </p:nvSpPr>
          <p:spPr>
            <a:xfrm>
              <a:off x="6118713" y="4731158"/>
              <a:ext cx="804384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7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23098" y="4731158"/>
              <a:ext cx="870610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8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93708" y="4731158"/>
              <a:ext cx="807814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9</a:t>
              </a:r>
              <a:endParaRPr lang="en-US" dirty="0"/>
            </a:p>
          </p:txBody>
        </p:sp>
        <p:pic>
          <p:nvPicPr>
            <p:cNvPr id="28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6118713" y="1349736"/>
              <a:ext cx="2482809" cy="3085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8700868" y="1349736"/>
            <a:ext cx="2494367" cy="4343282"/>
            <a:chOff x="8700868" y="1349736"/>
            <a:chExt cx="2494367" cy="4343282"/>
          </a:xfrm>
        </p:grpSpPr>
        <p:sp>
          <p:nvSpPr>
            <p:cNvPr id="20" name="Rectangle 19"/>
            <p:cNvSpPr/>
            <p:nvPr/>
          </p:nvSpPr>
          <p:spPr>
            <a:xfrm>
              <a:off x="8712426" y="4731158"/>
              <a:ext cx="804095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10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516521" y="4731158"/>
              <a:ext cx="851505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11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368026" y="4731158"/>
              <a:ext cx="827209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/>
                <a:t>12</a:t>
              </a:r>
              <a:endParaRPr lang="en-US" dirty="0"/>
            </a:p>
          </p:txBody>
        </p:sp>
        <p:pic>
          <p:nvPicPr>
            <p:cNvPr id="29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8700868" y="1349736"/>
              <a:ext cx="2482809" cy="3085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28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243" y="182786"/>
            <a:ext cx="9144000" cy="1187669"/>
          </a:xfrm>
        </p:spPr>
        <p:txBody>
          <a:bodyPr>
            <a:normAutofit/>
          </a:bodyPr>
          <a:lstStyle/>
          <a:p>
            <a:pPr algn="l"/>
            <a:r>
              <a:rPr lang="en-US" sz="7200" dirty="0" smtClean="0"/>
              <a:t>Contract Length</a:t>
            </a:r>
            <a:endParaRPr lang="en-US" sz="7200" dirty="0"/>
          </a:p>
        </p:txBody>
      </p:sp>
      <p:grpSp>
        <p:nvGrpSpPr>
          <p:cNvPr id="4" name="Group 3"/>
          <p:cNvGrpSpPr/>
          <p:nvPr/>
        </p:nvGrpSpPr>
        <p:grpSpPr>
          <a:xfrm>
            <a:off x="921166" y="2621627"/>
            <a:ext cx="7265403" cy="3071392"/>
            <a:chOff x="921166" y="1349736"/>
            <a:chExt cx="10274069" cy="4343282"/>
          </a:xfrm>
        </p:grpSpPr>
        <p:pic>
          <p:nvPicPr>
            <p:cNvPr id="2050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921166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931287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1</a:t>
              </a:r>
              <a:endParaRPr lang="en-US" sz="11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95858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2</a:t>
              </a:r>
              <a:endParaRPr lang="en-US" sz="11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60429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3</a:t>
              </a:r>
              <a:endParaRPr lang="en-US" sz="11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25000" y="4731158"/>
              <a:ext cx="753667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4</a:t>
              </a:r>
              <a:endParaRPr lang="en-US" sz="11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89571" y="4731158"/>
              <a:ext cx="806396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5</a:t>
              </a:r>
              <a:endParaRPr lang="en-US" sz="11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95968" y="4731158"/>
              <a:ext cx="811842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6</a:t>
              </a:r>
              <a:endParaRPr lang="en-US" sz="11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18713" y="4731158"/>
              <a:ext cx="804384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7</a:t>
              </a:r>
              <a:endParaRPr lang="en-US" sz="11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23098" y="4731158"/>
              <a:ext cx="870610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8</a:t>
              </a:r>
              <a:endParaRPr lang="en-US" sz="11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93708" y="4731158"/>
              <a:ext cx="807814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9</a:t>
              </a:r>
              <a:endParaRPr lang="en-US" sz="11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712426" y="4731158"/>
              <a:ext cx="804095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10</a:t>
              </a:r>
              <a:endParaRPr lang="en-US" sz="11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516521" y="4731158"/>
              <a:ext cx="851505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11</a:t>
              </a:r>
              <a:endParaRPr lang="en-US" sz="11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368026" y="4731158"/>
              <a:ext cx="827209" cy="9618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12</a:t>
              </a:r>
              <a:endParaRPr lang="en-US" sz="1100" dirty="0"/>
            </a:p>
          </p:txBody>
        </p:sp>
        <p:pic>
          <p:nvPicPr>
            <p:cNvPr id="24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1785737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2650308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3514879" y="3473669"/>
              <a:ext cx="773907" cy="961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4379450" y="2411700"/>
              <a:ext cx="1628360" cy="2023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6118713" y="1349736"/>
              <a:ext cx="2482809" cy="3085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" descr="https://cdn4.iconfinder.com/data/icons/business-1-3/512/file-51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6" r="9925"/>
            <a:stretch/>
          </p:blipFill>
          <p:spPr bwMode="auto">
            <a:xfrm>
              <a:off x="8700868" y="1349736"/>
              <a:ext cx="2482809" cy="30857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8248649" y="1230842"/>
            <a:ext cx="2874758" cy="357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5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242" y="299580"/>
            <a:ext cx="9754635" cy="1187669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Contract Length – Summary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897588" y="27008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4603" y="1605918"/>
            <a:ext cx="79698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Lecturer 1 — One year (or one semester) contracts</a:t>
            </a:r>
          </a:p>
          <a:p>
            <a:r>
              <a:rPr lang="en-US" sz="2800" dirty="0" smtClean="0"/>
              <a:t>Lecturer 2 — Two or three-year contracts</a:t>
            </a:r>
          </a:p>
          <a:p>
            <a:r>
              <a:rPr lang="en-US" sz="2800" dirty="0" smtClean="0"/>
              <a:t>Lecturer 3 — Three or four-year contracts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362825" y="3657306"/>
            <a:ext cx="888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  <a:latin typeface="Calibri Light"/>
                <a:ea typeface="+mj-ea"/>
                <a:cs typeface="+mj-cs"/>
              </a:rPr>
              <a:t>Time at Rank – </a:t>
            </a:r>
            <a:r>
              <a:rPr lang="en-US" sz="6000" dirty="0">
                <a:solidFill>
                  <a:prstClr val="black"/>
                </a:solidFill>
                <a:latin typeface="Calibri Light"/>
                <a:ea typeface="+mj-ea"/>
                <a:cs typeface="+mj-cs"/>
              </a:rPr>
              <a:t>Summary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68394" y="4394376"/>
            <a:ext cx="803815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Lecturer 1 — </a:t>
            </a:r>
            <a:r>
              <a:rPr lang="en-US" sz="2800" dirty="0" smtClean="0">
                <a:solidFill>
                  <a:prstClr val="black"/>
                </a:solidFill>
              </a:rPr>
              <a:t>Four years (unless not at least half-time)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Lecturer 2 — </a:t>
            </a:r>
            <a:r>
              <a:rPr lang="en-US" sz="2800" dirty="0" smtClean="0">
                <a:solidFill>
                  <a:prstClr val="black"/>
                </a:solidFill>
              </a:rPr>
              <a:t>Five years (unless not at least 3/4-time)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Lecturer 3 — </a:t>
            </a:r>
            <a:r>
              <a:rPr lang="en-US" sz="2800" dirty="0" smtClean="0">
                <a:solidFill>
                  <a:prstClr val="black"/>
                </a:solidFill>
              </a:rPr>
              <a:t>Senior Lecturer</a:t>
            </a:r>
            <a:endParaRPr 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3716" y="883992"/>
            <a:ext cx="1935214" cy="1187669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$500</a:t>
            </a:r>
            <a:endParaRPr lang="en-US" sz="5400" b="1" dirty="0"/>
          </a:p>
        </p:txBody>
      </p:sp>
      <p:pic>
        <p:nvPicPr>
          <p:cNvPr id="2050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357930" y="4276628"/>
            <a:ext cx="773907" cy="96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8051" y="5534117"/>
            <a:ext cx="753667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32622" y="5534117"/>
            <a:ext cx="753667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97193" y="5534117"/>
            <a:ext cx="753667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61764" y="5534117"/>
            <a:ext cx="753667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88910" y="5534117"/>
            <a:ext cx="806396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5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95307" y="5534117"/>
            <a:ext cx="811842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6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18052" y="5534117"/>
            <a:ext cx="804384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7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22437" y="5534117"/>
            <a:ext cx="870610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93047" y="5534117"/>
            <a:ext cx="807814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9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9042076" y="5534117"/>
            <a:ext cx="804095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846171" y="5534117"/>
            <a:ext cx="851505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697676" y="5534117"/>
            <a:ext cx="827209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12</a:t>
            </a:r>
            <a:endParaRPr lang="en-US" dirty="0"/>
          </a:p>
        </p:txBody>
      </p:sp>
      <p:pic>
        <p:nvPicPr>
          <p:cNvPr id="24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1222501" y="4276628"/>
            <a:ext cx="773907" cy="96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2087072" y="4276628"/>
            <a:ext cx="773907" cy="96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2951643" y="4276628"/>
            <a:ext cx="773907" cy="96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4278789" y="3214659"/>
            <a:ext cx="1628360" cy="202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6018052" y="2152695"/>
            <a:ext cx="2482809" cy="30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cdn4.iconfinder.com/data/icons/business-1-3/512/file-51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r="9925"/>
          <a:stretch/>
        </p:blipFill>
        <p:spPr bwMode="auto">
          <a:xfrm>
            <a:off x="9030518" y="2152695"/>
            <a:ext cx="2482809" cy="30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368051" y="5534117"/>
            <a:ext cx="3347380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Lecturer 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288909" y="5534117"/>
            <a:ext cx="4211952" cy="9618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Lecturer 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941323" y="2029323"/>
            <a:ext cx="14379" cy="4466654"/>
          </a:xfrm>
          <a:prstGeom prst="line">
            <a:avLst/>
          </a:prstGeom>
          <a:ln w="7620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7504998" y="883992"/>
            <a:ext cx="2528047" cy="118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$1500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8769856" y="2029323"/>
            <a:ext cx="14379" cy="4466654"/>
          </a:xfrm>
          <a:prstGeom prst="line">
            <a:avLst/>
          </a:prstGeom>
          <a:ln w="7620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9042077" y="5329564"/>
            <a:ext cx="3034252" cy="1376723"/>
          </a:xfrm>
          <a:prstGeom prst="rightArrow">
            <a:avLst>
              <a:gd name="adj1" fmla="val 69272"/>
              <a:gd name="adj2" fmla="val 3967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Lecturer 3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27" y="102195"/>
            <a:ext cx="11473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prstClr val="black"/>
                </a:solidFill>
                <a:latin typeface="Calibri Light"/>
                <a:ea typeface="+mj-ea"/>
                <a:cs typeface="+mj-cs"/>
              </a:rPr>
              <a:t>Promotional Raises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7007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30" grpId="0" animBg="1"/>
      <p:bldP spid="32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987" y="364981"/>
            <a:ext cx="10435536" cy="1187669"/>
          </a:xfrm>
        </p:spPr>
        <p:txBody>
          <a:bodyPr>
            <a:noAutofit/>
          </a:bodyPr>
          <a:lstStyle/>
          <a:p>
            <a:r>
              <a:rPr lang="en-US" sz="7200" dirty="0" smtClean="0"/>
              <a:t>Lecturer 2 Promotion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314680" y="1709597"/>
            <a:ext cx="7404591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Favorable Evaluation and Reappointment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Should occur during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 Evaluation = Promotion if reappointed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$500 adjustment to base salary</a:t>
            </a:r>
          </a:p>
          <a:p>
            <a:pPr>
              <a:tabLst>
                <a:tab pos="6270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(effective beginning of subsequent semester)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4680" y="4302293"/>
            <a:ext cx="813556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Denial of Promotion requires unfavorable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If denied, you </a:t>
            </a:r>
            <a:r>
              <a:rPr lang="en-US" sz="2800" i="1" dirty="0" smtClean="0"/>
              <a:t>may</a:t>
            </a:r>
            <a:r>
              <a:rPr lang="en-US" sz="2800" dirty="0" smtClean="0"/>
              <a:t> be given one additional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Second chance = up or out</a:t>
            </a:r>
          </a:p>
          <a:p>
            <a:pPr>
              <a:tabLst>
                <a:tab pos="6270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(if reappointed, promotion is automatic)</a:t>
            </a:r>
          </a:p>
        </p:txBody>
      </p:sp>
    </p:spTree>
    <p:extLst>
      <p:ext uri="{BB962C8B-B14F-4D97-AF65-F5344CB8AC3E}">
        <p14:creationId xmlns:p14="http://schemas.microsoft.com/office/powerpoint/2010/main" val="40830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794" y="452577"/>
            <a:ext cx="10435536" cy="1187669"/>
          </a:xfrm>
        </p:spPr>
        <p:txBody>
          <a:bodyPr>
            <a:noAutofit/>
          </a:bodyPr>
          <a:lstStyle/>
          <a:p>
            <a:r>
              <a:rPr lang="en-US" sz="7200" dirty="0" smtClean="0"/>
              <a:t>Lecturer 3 Promotion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2270889" y="1870191"/>
            <a:ext cx="771236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Individual must apply for L3 promotion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Eligible upon 10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successive semester at L2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Favorable Evaluation and </a:t>
            </a:r>
            <a:r>
              <a:rPr lang="en-US" sz="3200" dirty="0" smtClean="0"/>
              <a:t>Reappointment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 Evaluation = Promotion if reappointed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$1500 adjustment to base salary</a:t>
            </a:r>
          </a:p>
          <a:p>
            <a:pPr>
              <a:tabLst>
                <a:tab pos="6270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(effective beginning of subsequent semester)</a:t>
            </a:r>
          </a:p>
        </p:txBody>
      </p:sp>
    </p:spTree>
    <p:extLst>
      <p:ext uri="{BB962C8B-B14F-4D97-AF65-F5344CB8AC3E}">
        <p14:creationId xmlns:p14="http://schemas.microsoft.com/office/powerpoint/2010/main" val="5111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921" y="1893416"/>
            <a:ext cx="92493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Denial of Promotion to L3 is more complicated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Academic units may set higher standards for L3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So one may be favorably evaluated for reappointment,</a:t>
            </a:r>
          </a:p>
          <a:p>
            <a:pPr>
              <a:tabLst>
                <a:tab pos="334963" algn="l"/>
              </a:tabLst>
            </a:pPr>
            <a:r>
              <a:rPr lang="en-US" sz="2800" dirty="0" smtClean="0"/>
              <a:t>	but not promotion.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If denied, you may be reappointed as a L2 for two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Re-eligible to apply after those two years</a:t>
            </a:r>
          </a:p>
          <a:p>
            <a:pPr>
              <a:tabLst>
                <a:tab pos="5699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(however, promotion is not automatic; it can be denied repeatedly)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38598" y="655187"/>
            <a:ext cx="9144000" cy="819338"/>
          </a:xfrm>
        </p:spPr>
        <p:txBody>
          <a:bodyPr>
            <a:noAutofit/>
          </a:bodyPr>
          <a:lstStyle/>
          <a:p>
            <a:r>
              <a:rPr lang="en-US" dirty="0" smtClean="0"/>
              <a:t>Lecturer 3 — What If?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206</TotalTime>
  <Words>246</Words>
  <Application>Microsoft Macintosh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Century Schoolbook</vt:lpstr>
      <vt:lpstr>Wingdings 2</vt:lpstr>
      <vt:lpstr>View</vt:lpstr>
      <vt:lpstr>Career Track for Fixed-Term Faculty</vt:lpstr>
      <vt:lpstr>Rank</vt:lpstr>
      <vt:lpstr>Contract Length</vt:lpstr>
      <vt:lpstr>Contract Length</vt:lpstr>
      <vt:lpstr>Contract Length – Summary</vt:lpstr>
      <vt:lpstr>$500</vt:lpstr>
      <vt:lpstr>Lecturer 2 Promotion</vt:lpstr>
      <vt:lpstr>Lecturer 3 Promotion</vt:lpstr>
      <vt:lpstr>Lecturer 3 — What If?</vt:lpstr>
      <vt:lpstr>Lecturer 3 — What to Watch For</vt:lpstr>
    </vt:vector>
  </TitlesOfParts>
  <Company>Central Michigan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</dc:title>
  <dc:creator>Lents Jr, Michael W</dc:creator>
  <cp:lastModifiedBy>Moslener, Sara J</cp:lastModifiedBy>
  <cp:revision>50</cp:revision>
  <dcterms:created xsi:type="dcterms:W3CDTF">2016-08-19T19:35:35Z</dcterms:created>
  <dcterms:modified xsi:type="dcterms:W3CDTF">2016-10-31T21:38:30Z</dcterms:modified>
</cp:coreProperties>
</file>